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  <p:sldId id="271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67" r:id="rId12"/>
    <p:sldId id="281" r:id="rId13"/>
    <p:sldId id="268" r:id="rId14"/>
    <p:sldId id="261" r:id="rId15"/>
    <p:sldId id="262" r:id="rId16"/>
    <p:sldId id="269" r:id="rId17"/>
    <p:sldId id="282" r:id="rId18"/>
    <p:sldId id="263" r:id="rId19"/>
    <p:sldId id="265" r:id="rId20"/>
    <p:sldId id="258" r:id="rId21"/>
    <p:sldId id="280" r:id="rId22"/>
    <p:sldId id="264" r:id="rId23"/>
    <p:sldId id="257" r:id="rId24"/>
    <p:sldId id="266" r:id="rId25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onotype Corsiva" pitchFamily="66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onotype Corsiva" pitchFamily="66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onotype Corsiva" pitchFamily="66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onotype Corsiva" pitchFamily="66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onotype Corsiva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Monotype Corsiva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Monotype Corsiva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Monotype Corsiva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Monotype Corsiva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160" autoAdjust="0"/>
    <p:restoredTop sz="94660"/>
  </p:normalViewPr>
  <p:slideViewPr>
    <p:cSldViewPr snapToGrid="0">
      <p:cViewPr>
        <p:scale>
          <a:sx n="75" d="100"/>
          <a:sy n="75" d="100"/>
        </p:scale>
        <p:origin x="-1236" y="-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98699"/>
            <a:ext cx="7772400" cy="1211263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61CD51-75B3-4CE1-9A81-A17125643CB9}" type="datetimeFigureOut">
              <a:rPr lang="ru-RU"/>
              <a:pPr>
                <a:defRPr/>
              </a:pPr>
              <a:t>27.03.2017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0C716A-5542-43E5-8E9C-445D74A3B91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289B4-3910-4A06-AAAE-76B448930021}" type="datetimeFigureOut">
              <a:rPr lang="ru-RU"/>
              <a:pPr>
                <a:defRPr/>
              </a:pPr>
              <a:t>27.03.2017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8CCC7D-8F62-4FBC-BB5A-34E5AC59DE7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C06AA-EFDD-4E24-874A-FE51A9347811}" type="datetimeFigureOut">
              <a:rPr lang="ru-RU"/>
              <a:pPr>
                <a:defRPr/>
              </a:pPr>
              <a:t>27.03.2017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FD0850-17C6-4130-90DA-633FCA26A10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381000"/>
            <a:ext cx="82296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B5E165-6185-403E-980D-C9BF8417604B}" type="datetimeFigureOut">
              <a:rPr lang="ru-RU" altLang="ru-RU"/>
              <a:pPr>
                <a:defRPr/>
              </a:pPr>
              <a:t>27.03.2017</a:t>
            </a:fld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81D589-44A2-4E71-833D-E654BBA7718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zo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D21FEF-DB46-4FB5-9B81-3E09D1EDCA0F}" type="datetimeFigureOut">
              <a:rPr lang="ru-RU" altLang="ru-RU"/>
              <a:pPr>
                <a:defRPr/>
              </a:pPr>
              <a:t>27.03.2017</a:t>
            </a:fld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1F29EC-71F5-493C-8721-168274D9DE1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4ECBA0-6FE1-4516-A57C-5A9FDF579668}" type="datetimeFigureOut">
              <a:rPr lang="ru-RU"/>
              <a:pPr>
                <a:defRPr/>
              </a:pPr>
              <a:t>27.03.2017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8C1857-899E-42AD-8D37-483A04B87C8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9EB125-2AB7-4753-A7EA-FAAA0B7C6F85}" type="datetimeFigureOut">
              <a:rPr lang="ru-RU"/>
              <a:pPr>
                <a:defRPr/>
              </a:pPr>
              <a:t>27.03.2017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FB230C-4C0D-4EC1-91E7-4347F4A3B7E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355F8E-F6ED-4BEA-A411-646DDD2BA51B}" type="datetimeFigureOut">
              <a:rPr lang="ru-RU"/>
              <a:pPr>
                <a:defRPr/>
              </a:pPr>
              <a:t>27.03.2017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91CCA8-55BB-43A9-96BF-7909035EEAE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CCA3F6-F7F1-45BD-8878-651643C514A2}" type="datetimeFigureOut">
              <a:rPr lang="ru-RU"/>
              <a:pPr>
                <a:defRPr/>
              </a:pPr>
              <a:t>27.03.2017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4F8BD6-15CB-4B4B-9BCF-A553749E9C0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9193C-6604-47FB-B169-6F358453BCD8}" type="datetimeFigureOut">
              <a:rPr lang="ru-RU"/>
              <a:pPr>
                <a:defRPr/>
              </a:pPr>
              <a:t>27.03.2017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ABF110-8B83-4519-9E22-DAE9BCC25CB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C1617B-F142-49E0-9330-14EA5301325F}" type="datetimeFigureOut">
              <a:rPr lang="ru-RU"/>
              <a:pPr>
                <a:defRPr/>
              </a:pPr>
              <a:t>27.03.2017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D86211-A2CB-4681-B94B-8EAF28D151E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8943C9-C2EF-4B5A-8037-8CA1B3CAEB36}" type="datetimeFigureOut">
              <a:rPr lang="ru-RU"/>
              <a:pPr>
                <a:defRPr/>
              </a:pPr>
              <a:t>27.03.2017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A2E916-8ABF-466F-A08A-5CA971428C5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C75D3F-DE4F-495F-917E-E8DE5C97DA9D}" type="datetimeFigureOut">
              <a:rPr lang="ru-RU"/>
              <a:pPr>
                <a:defRPr/>
              </a:pPr>
              <a:t>27.03.2017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28F2F3-D9A9-4614-8A53-484CA3C9A16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B242B34-47BA-4A93-97BF-A2A3C16A5B71}" type="datetimeFigureOut">
              <a:rPr lang="ru-RU"/>
              <a:pPr>
                <a:defRPr/>
              </a:pPr>
              <a:t>27.03.2017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908E8D"/>
                </a:solidFill>
              </a:defRPr>
            </a:lvl1pPr>
          </a:lstStyle>
          <a:p>
            <a:fld id="{A5E599F6-8674-4FD0-BC14-7788ACF66CDF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onotype Corsiva" panose="03010101010201010101" pitchFamily="66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onotype Corsiva" panose="03010101010201010101" pitchFamily="66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onotype Corsiva" panose="03010101010201010101" pitchFamily="66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onotype Corsiva" panose="03010101010201010101" pitchFamily="66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onotype Corsiva" panose="03010101010201010101" pitchFamily="66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onotype Corsiva" panose="03010101010201010101" pitchFamily="66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onotype Corsiva" panose="03010101010201010101" pitchFamily="66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onotype Corsiva" panose="03010101010201010101" pitchFamily="66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5013" y="488950"/>
            <a:ext cx="7988300" cy="4057650"/>
          </a:xfrm>
        </p:spPr>
        <p:txBody>
          <a:bodyPr/>
          <a:lstStyle/>
          <a:p>
            <a:pPr marL="6350" indent="12700" algn="ctr" eaLnBrk="1" hangingPunct="1">
              <a:lnSpc>
                <a:spcPct val="130000"/>
              </a:lnSpc>
              <a:buFont typeface="Wingdings" pitchFamily="2" charset="2"/>
              <a:buNone/>
              <a:defRPr/>
            </a:pPr>
            <a:r>
              <a:rPr lang="ru-RU" altLang="ru-RU" sz="48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Отчет о деятельности </a:t>
            </a:r>
          </a:p>
          <a:p>
            <a:pPr marL="6350" indent="12700" algn="ctr" eaLnBrk="1" hangingPunct="1">
              <a:lnSpc>
                <a:spcPct val="130000"/>
              </a:lnSpc>
              <a:buFont typeface="Wingdings" pitchFamily="2" charset="2"/>
              <a:buNone/>
              <a:defRPr/>
            </a:pPr>
            <a:r>
              <a:rPr lang="ru-RU" altLang="ru-RU" sz="48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МБОУ «Матюшинская СОШ» </a:t>
            </a:r>
          </a:p>
          <a:p>
            <a:pPr marL="6350" indent="12700" algn="ctr" eaLnBrk="1" hangingPunct="1">
              <a:lnSpc>
                <a:spcPct val="130000"/>
              </a:lnSpc>
              <a:buFont typeface="Wingdings" pitchFamily="2" charset="2"/>
              <a:buNone/>
              <a:defRPr/>
            </a:pPr>
            <a:r>
              <a:rPr lang="ru-RU" altLang="ru-RU" sz="48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в </a:t>
            </a:r>
            <a:r>
              <a:rPr lang="ru-RU" altLang="ru-RU" sz="48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2015-2016 </a:t>
            </a:r>
            <a:r>
              <a:rPr lang="ru-RU" altLang="ru-RU" sz="48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учебному году</a:t>
            </a:r>
          </a:p>
        </p:txBody>
      </p:sp>
      <p:sp>
        <p:nvSpPr>
          <p:cNvPr id="2051" name="Rectangle 4"/>
          <p:cNvSpPr>
            <a:spLocks noChangeArrowheads="1"/>
          </p:cNvSpPr>
          <p:nvPr/>
        </p:nvSpPr>
        <p:spPr bwMode="auto">
          <a:xfrm>
            <a:off x="1778000" y="5821363"/>
            <a:ext cx="72009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350" indent="12700" algn="r">
              <a:lnSpc>
                <a:spcPct val="80000"/>
              </a:lnSpc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ru-RU" altLang="ru-RU" sz="2600" b="1" dirty="0" err="1">
                <a:solidFill>
                  <a:srgbClr val="0070C0"/>
                </a:solidFill>
                <a:latin typeface="Tahoma" pitchFamily="34" charset="0"/>
              </a:rPr>
              <a:t>Шарафеев</a:t>
            </a:r>
            <a:r>
              <a:rPr lang="ru-RU" altLang="ru-RU" sz="2600" b="1" dirty="0">
                <a:solidFill>
                  <a:srgbClr val="0070C0"/>
                </a:solidFill>
                <a:latin typeface="Tahoma" pitchFamily="34" charset="0"/>
              </a:rPr>
              <a:t> </a:t>
            </a:r>
            <a:r>
              <a:rPr lang="ru-RU" altLang="ru-RU" sz="2600" b="1" dirty="0" err="1">
                <a:solidFill>
                  <a:srgbClr val="0070C0"/>
                </a:solidFill>
                <a:latin typeface="Tahoma" pitchFamily="34" charset="0"/>
              </a:rPr>
              <a:t>Ильдус</a:t>
            </a:r>
            <a:r>
              <a:rPr lang="ru-RU" altLang="ru-RU" sz="2600" b="1" dirty="0">
                <a:solidFill>
                  <a:srgbClr val="0070C0"/>
                </a:solidFill>
                <a:latin typeface="Tahoma" pitchFamily="34" charset="0"/>
              </a:rPr>
              <a:t> </a:t>
            </a:r>
            <a:r>
              <a:rPr lang="ru-RU" altLang="ru-RU" sz="2600" b="1" dirty="0" err="1">
                <a:solidFill>
                  <a:srgbClr val="0070C0"/>
                </a:solidFill>
                <a:latin typeface="Tahoma" pitchFamily="34" charset="0"/>
              </a:rPr>
              <a:t>Анварович</a:t>
            </a:r>
            <a:r>
              <a:rPr lang="ru-RU" altLang="ru-RU" sz="2600" b="1" dirty="0">
                <a:solidFill>
                  <a:srgbClr val="0070C0"/>
                </a:solidFill>
                <a:latin typeface="Tahoma" pitchFamily="34" charset="0"/>
              </a:rPr>
              <a:t>, </a:t>
            </a:r>
          </a:p>
          <a:p>
            <a:pPr marL="6350" indent="12700" algn="r">
              <a:lnSpc>
                <a:spcPct val="80000"/>
              </a:lnSpc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ru-RU" altLang="ru-RU" sz="2600" b="1" dirty="0">
                <a:solidFill>
                  <a:srgbClr val="0070C0"/>
                </a:solidFill>
                <a:latin typeface="Tahoma" pitchFamily="34" charset="0"/>
              </a:rPr>
              <a:t>директор МБОУ «Матюшинская СОШ»</a:t>
            </a:r>
          </a:p>
          <a:p>
            <a:pPr marL="6350" indent="12700" algn="r">
              <a:lnSpc>
                <a:spcPct val="80000"/>
              </a:lnSpc>
              <a:buClr>
                <a:schemeClr val="hlink"/>
              </a:buClr>
              <a:buSzPct val="65000"/>
              <a:buFont typeface="Wingdings" pitchFamily="2" charset="2"/>
              <a:buNone/>
            </a:pPr>
            <a:endParaRPr lang="ru-RU" altLang="ru-RU" sz="2600" b="1" dirty="0">
              <a:latin typeface="Tahom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/>
        <p:txBody>
          <a:bodyPr/>
          <a:lstStyle/>
          <a:p>
            <a:pPr marL="0" indent="0" algn="ctr">
              <a:buFont typeface="Wingdings" pitchFamily="2" charset="2"/>
              <a:buNone/>
              <a:defRPr/>
            </a:pPr>
            <a:r>
              <a:rPr lang="ru-RU" sz="2800" dirty="0" smtClean="0">
                <a:solidFill>
                  <a:srgbClr val="FF0000"/>
                </a:solidFill>
              </a:rPr>
              <a:t>Инновационные направления в работе школы:</a:t>
            </a:r>
          </a:p>
          <a:p>
            <a:pPr marL="0" indent="0">
              <a:buFont typeface="Wingdings" pitchFamily="2" charset="2"/>
              <a:buNone/>
              <a:defRPr/>
            </a:pPr>
            <a:endParaRPr lang="ru-RU" sz="2800" dirty="0" smtClean="0"/>
          </a:p>
          <a:p>
            <a:pPr marL="514350" indent="-514350">
              <a:buFont typeface="Wingdings" pitchFamily="2" charset="2"/>
              <a:buAutoNum type="arabicPeriod"/>
              <a:defRPr/>
            </a:pPr>
            <a:r>
              <a:rPr lang="ru-RU" sz="2800" dirty="0" smtClean="0"/>
              <a:t>Школа молодого фермера с 2004 года.</a:t>
            </a:r>
          </a:p>
          <a:p>
            <a:pPr marL="514350" indent="-514350">
              <a:buFont typeface="Wingdings" pitchFamily="2" charset="2"/>
              <a:buAutoNum type="arabicPeriod"/>
              <a:defRPr/>
            </a:pPr>
            <a:r>
              <a:rPr lang="ru-RU" sz="2800" dirty="0" smtClean="0"/>
              <a:t>Кадетские классы с 2008 года</a:t>
            </a:r>
          </a:p>
          <a:p>
            <a:pPr marL="514350" indent="-514350">
              <a:buFont typeface="Wingdings" pitchFamily="2" charset="2"/>
              <a:buAutoNum type="arabicPeriod"/>
              <a:defRPr/>
            </a:pPr>
            <a:r>
              <a:rPr lang="ru-RU" sz="2800" dirty="0" smtClean="0"/>
              <a:t>Агротехнологический профиль  с 2011 года</a:t>
            </a:r>
          </a:p>
          <a:p>
            <a:pPr marL="514350" indent="-514350">
              <a:buFont typeface="Wingdings" pitchFamily="2" charset="2"/>
              <a:buAutoNum type="arabicPeriod"/>
              <a:defRPr/>
            </a:pPr>
            <a:r>
              <a:rPr lang="ru-RU" sz="2800" dirty="0" smtClean="0"/>
              <a:t>Центр начальной профессиональной подготовки с 2015 года</a:t>
            </a:r>
            <a:endParaRPr lang="ru-RU" sz="2800" dirty="0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О работе центра начальной профессиональной подготовки  в МБОУ «Матюшинская СОШ»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5829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Рекультивация школьной земли </a:t>
            </a:r>
            <a:br>
              <a:rPr lang="ru-RU" dirty="0" smtClean="0"/>
            </a:br>
            <a:r>
              <a:rPr lang="ru-RU" dirty="0" smtClean="0"/>
              <a:t>(33 га)</a:t>
            </a:r>
            <a:endParaRPr lang="ru-RU" dirty="0"/>
          </a:p>
        </p:txBody>
      </p:sp>
      <p:pic>
        <p:nvPicPr>
          <p:cNvPr id="1026" name="Picture 2" descr="D:\Администратор\Рабочий стол\Фотографии\Земля\IMAG114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9909" y="4342427"/>
            <a:ext cx="6893169" cy="2306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Администратор\Рабочий стол\Фотографии\Земля\IMAG02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9909" y="1732095"/>
            <a:ext cx="6893169" cy="2610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120675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3116178" y="854243"/>
            <a:ext cx="2839453" cy="4054641"/>
          </a:xfrm>
        </p:spPr>
        <p:txBody>
          <a:bodyPr/>
          <a:lstStyle/>
          <a:p>
            <a:pPr eaLnBrk="1" hangingPunct="1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основании распоряжения руководителя Исполнительного комитета 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Верхнеуслонского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№218 от 27.10.2014 года на базе МБОУ «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Матюшинская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СОШ» 3 ноября 2014 года открыты курсы начального профессионального обучения по профессии тракторист. Количество курсантов: 44 человека– учащиеся 9-10 классов школ 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Верхнеуслонского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района. Руководитель курсов: И.А. 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Шарафеев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Преподаватели: 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И.А.Гадельшин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А.В.Токарев, 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И.И.Шарафеев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Производственную практику курсанты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проходят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сельскохозяйственных предприятиях района.</a:t>
            </a:r>
            <a:r>
              <a:rPr lang="ru-RU" sz="1400" dirty="0" smtClean="0"/>
              <a:t/>
            </a:r>
            <a:br>
              <a:rPr lang="ru-RU" sz="1400" dirty="0" smtClean="0"/>
            </a:br>
            <a:endParaRPr lang="ru-RU" alt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86414" y="0"/>
            <a:ext cx="695554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Курсы начального профессионального обучения </a:t>
            </a:r>
          </a:p>
          <a:p>
            <a:pPr algn="ctr"/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 МБОУ «</a:t>
            </a:r>
            <a:r>
              <a:rPr lang="ru-RU" sz="1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Матюшинская</a:t>
            </a:r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сош</a:t>
            </a:r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1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D:\Рабочий стол\ШМФ\Среднее проф. образование\Постановление о создании Центра НПП 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40130" y="808892"/>
            <a:ext cx="2219232" cy="3052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Рабочий стол\ШМФ\Среднее проф. образование\Распоряжение об открытии курсов НПО 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141" y="806894"/>
            <a:ext cx="2220546" cy="3054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Рабочий стол\ШМФ\Среднее проф. образование\Татагропромстрой\лицензия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09457" y="4191128"/>
            <a:ext cx="1750949" cy="2476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Рабочий стол\ШМФ\Среднее проф. образование\Татагропромстрой\приложение лицензия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77603" y="4191128"/>
            <a:ext cx="1826905" cy="2476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4128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5908431" y="659424"/>
            <a:ext cx="47200" cy="70338"/>
          </a:xfrm>
        </p:spPr>
        <p:txBody>
          <a:bodyPr/>
          <a:lstStyle/>
          <a:p>
            <a:pPr eaLnBrk="1" hangingPunct="1"/>
            <a:endParaRPr lang="ru-RU" alt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86414" y="0"/>
            <a:ext cx="695554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ОТКРЫТИЕ </a:t>
            </a:r>
            <a:r>
              <a:rPr lang="ru-RU" sz="1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КурсОВ</a:t>
            </a:r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начального профессионального обучения </a:t>
            </a:r>
          </a:p>
          <a:p>
            <a:pPr algn="ctr"/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 МБОУ «Матюшинская </a:t>
            </a:r>
            <a:r>
              <a:rPr lang="ru-RU" sz="1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сош</a:t>
            </a:r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» 3.11.2014.</a:t>
            </a:r>
            <a:endParaRPr lang="ru-RU" sz="1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 descr="IMG_077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9443" y="1042525"/>
            <a:ext cx="3850864" cy="2888149"/>
          </a:xfrm>
          <a:prstGeom prst="rect">
            <a:avLst/>
          </a:prstGeom>
        </p:spPr>
      </p:pic>
      <p:pic>
        <p:nvPicPr>
          <p:cNvPr id="14" name="Рисунок 13" descr="IMG_077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76446" y="1011496"/>
            <a:ext cx="3790948" cy="2950208"/>
          </a:xfrm>
          <a:prstGeom prst="rect">
            <a:avLst/>
          </a:prstGeom>
        </p:spPr>
      </p:pic>
      <p:pic>
        <p:nvPicPr>
          <p:cNvPr id="3074" name="Picture 2" descr="D:\Рабочий стол\Фотографии\НПО 5-8.14г - копия\IMG_077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94135" y="4062047"/>
            <a:ext cx="3423139" cy="256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0499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104655"/>
          </a:xfrm>
        </p:spPr>
        <p:txBody>
          <a:bodyPr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 техническое оснащение и программно-методическое обеспечение центра НПП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D:\Рабочий стол\Фотографии\НПО 5-8.14г - копия\IMAG11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3530" y="4334607"/>
            <a:ext cx="4053255" cy="2355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Рабочий стол\Фотографии\НПО 5-8.14г - копия\IMAG11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81955" y="4325815"/>
            <a:ext cx="3077307" cy="2347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Рабочий стол\Фотографии\НПО 5-8.14г - копия\IMAG113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3530" y="1469779"/>
            <a:ext cx="7165732" cy="2759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18831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Трактородром</a:t>
            </a:r>
            <a:endParaRPr lang="ru-RU" dirty="0"/>
          </a:p>
        </p:txBody>
      </p:sp>
      <p:pic>
        <p:nvPicPr>
          <p:cNvPr id="2050" name="Picture 2" descr="D:\Рабочий стол\Фотографии\НПО 5-8.14г - копия\IMAG033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4426" y="4122856"/>
            <a:ext cx="3671101" cy="2062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Рабочий стол\Фотографии\НПО 5-8.14г - копия\IMAG03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64319" y="4122856"/>
            <a:ext cx="3679581" cy="206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Рабочий стол\Фотографии\НПО 5-8.14г - копия\IMAG039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4738" y="2038209"/>
            <a:ext cx="3679581" cy="206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Рабочий стол\Фотографии\НПО 5-8.14г - копия\IMG_081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64319" y="2038208"/>
            <a:ext cx="3679581" cy="206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9051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Трактородром</a:t>
            </a:r>
            <a:r>
              <a:rPr lang="ru-RU" dirty="0" smtClean="0"/>
              <a:t> в будущем</a:t>
            </a:r>
            <a:endParaRPr lang="ru-RU" dirty="0"/>
          </a:p>
        </p:txBody>
      </p:sp>
      <p:pic>
        <p:nvPicPr>
          <p:cNvPr id="2050" name="Picture 2" descr="G:\Фото\100MEDIA\IMAG049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99038" y="4223387"/>
            <a:ext cx="6734907" cy="2375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G:\Фото\100MEDIA\IMAG03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99038" y="1914604"/>
            <a:ext cx="6734907" cy="2296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968001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Питание и проживание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TEST~1.MAT\AppData\Local\Temp\Rar$DI26.656\IMG_0808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t="22387"/>
          <a:stretch/>
        </p:blipFill>
        <p:spPr bwMode="auto">
          <a:xfrm>
            <a:off x="861391" y="1612900"/>
            <a:ext cx="4357415" cy="2536432"/>
          </a:xfrm>
          <a:prstGeom prst="rect">
            <a:avLst/>
          </a:prstGeom>
          <a:noFill/>
        </p:spPr>
      </p:pic>
      <p:pic>
        <p:nvPicPr>
          <p:cNvPr id="1027" name="Picture 3" descr="X:\Шарафеев\Фотографии\IMAG1128.jpg"/>
          <p:cNvPicPr>
            <a:picLocks noChangeAspect="1" noChangeArrowheads="1"/>
          </p:cNvPicPr>
          <p:nvPr/>
        </p:nvPicPr>
        <p:blipFill rotWithShape="1">
          <a:blip r:embed="rId3" cstate="print"/>
          <a:srcRect t="26199"/>
          <a:stretch/>
        </p:blipFill>
        <p:spPr bwMode="auto">
          <a:xfrm>
            <a:off x="4074492" y="4318000"/>
            <a:ext cx="4357414" cy="2336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348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IMG_08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1243" y="1378304"/>
            <a:ext cx="2970094" cy="2227572"/>
          </a:xfrm>
          <a:prstGeom prst="rect">
            <a:avLst/>
          </a:prstGeom>
        </p:spPr>
      </p:pic>
      <p:pic>
        <p:nvPicPr>
          <p:cNvPr id="5" name="Рисунок 4" descr="IMG_116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72624" y="4371397"/>
            <a:ext cx="2965152" cy="2223864"/>
          </a:xfrm>
          <a:prstGeom prst="rect">
            <a:avLst/>
          </a:prstGeom>
        </p:spPr>
      </p:pic>
      <p:pic>
        <p:nvPicPr>
          <p:cNvPr id="8" name="Объект 7" descr="IMG_1009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325931" y="4371397"/>
            <a:ext cx="2985406" cy="2239055"/>
          </a:xfrm>
          <a:prstGeom prst="rect">
            <a:avLst/>
          </a:prstGeom>
        </p:spPr>
      </p:pic>
      <p:pic>
        <p:nvPicPr>
          <p:cNvPr id="10" name="Picture 2" descr="D:\Рабочий стол\Фотографии\НПО 5-8.14г - копия\IMG_079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11033" y="1378304"/>
            <a:ext cx="2828204" cy="2121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Администратор\Рабочий стол\Фотографии\СПП 16г\IMG_20160105_13403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636955"/>
            <a:ext cx="3144442" cy="2331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38487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6" descr="панора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68638"/>
            <a:ext cx="9144000" cy="378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323850" y="260350"/>
            <a:ext cx="8605838" cy="289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2800" b="1" dirty="0">
                <a:solidFill>
                  <a:srgbClr val="FF0000"/>
                </a:solidFill>
                <a:latin typeface="Monotype Corsiva" pitchFamily="66" charset="0"/>
              </a:rPr>
              <a:t>МБОУ «Матюшинская средняя общеобразовательная школа»</a:t>
            </a:r>
            <a:r>
              <a:rPr lang="en-US" altLang="ru-RU" sz="2800" b="1" dirty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altLang="ru-RU" sz="2800" b="1" dirty="0" err="1">
                <a:solidFill>
                  <a:srgbClr val="FF0000"/>
                </a:solidFill>
                <a:latin typeface="Monotype Corsiva" pitchFamily="66" charset="0"/>
              </a:rPr>
              <a:t>Верхнеуслонского</a:t>
            </a:r>
            <a:r>
              <a:rPr lang="ru-RU" altLang="ru-RU" sz="2800" b="1" dirty="0">
                <a:solidFill>
                  <a:srgbClr val="FF0000"/>
                </a:solidFill>
                <a:latin typeface="Monotype Corsiva" pitchFamily="66" charset="0"/>
              </a:rPr>
              <a:t>  муниципального района </a:t>
            </a:r>
            <a:r>
              <a:rPr lang="en-US" altLang="ru-RU" sz="2800" b="1" dirty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altLang="ru-RU" sz="2800" b="1" dirty="0">
                <a:solidFill>
                  <a:srgbClr val="FF0000"/>
                </a:solidFill>
                <a:latin typeface="Monotype Corsiva" pitchFamily="66" charset="0"/>
              </a:rPr>
              <a:t>Республики Татарстан</a:t>
            </a:r>
            <a:r>
              <a:rPr lang="en-US" altLang="ru-RU" sz="2800" b="1" dirty="0">
                <a:solidFill>
                  <a:srgbClr val="FF0000"/>
                </a:solidFill>
                <a:latin typeface="Monotype Corsiva" pitchFamily="66" charset="0"/>
              </a:rPr>
              <a:t> –</a:t>
            </a:r>
            <a:r>
              <a:rPr lang="ru-RU" altLang="ru-RU" sz="2800" b="1" dirty="0">
                <a:solidFill>
                  <a:srgbClr val="FF0000"/>
                </a:solidFill>
                <a:latin typeface="Monotype Corsiva" pitchFamily="66" charset="0"/>
              </a:rPr>
              <a:t>победитель приоритетного национального проекта «Образование» в 2008 году, призер республиканского конкурса  «Лучшие школы Татарстана-2009», </a:t>
            </a: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2800" b="1" dirty="0">
                <a:solidFill>
                  <a:srgbClr val="FFFF00"/>
                </a:solidFill>
                <a:latin typeface="Monotype Corsiva" pitchFamily="66" charset="0"/>
              </a:rPr>
              <a:t>в 2017 году  школе исполняется 130 лет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IMG_08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69297" y="638887"/>
            <a:ext cx="3229213" cy="2421910"/>
          </a:xfrm>
          <a:prstGeom prst="rect">
            <a:avLst/>
          </a:prstGeom>
        </p:spPr>
      </p:pic>
      <p:pic>
        <p:nvPicPr>
          <p:cNvPr id="11" name="Picture 2" descr="D:\Рабочий стол\Фотографии\НПО 5-8.14г - копия\IMG_10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9298" y="3706328"/>
            <a:ext cx="3229213" cy="2421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1" descr="D:\Рабочий стол\Фотографии\НПО 5-8.14г - копия\IMG_1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13911" y="3706328"/>
            <a:ext cx="3452020" cy="2421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Рабочий стол\Фотографии\НПО 5-8.14г - копия\НПО 23 27 03 15г\IMG_117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13911" y="596000"/>
            <a:ext cx="3343732" cy="2464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299" y="123861"/>
            <a:ext cx="8962553" cy="6645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194212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Производственная практика курсантов </a:t>
            </a:r>
            <a:br>
              <a:rPr lang="ru-RU" sz="4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на базе</a:t>
            </a: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2405269"/>
            <a:ext cx="7886700" cy="3771693"/>
          </a:xfrm>
        </p:spPr>
        <p:txBody>
          <a:bodyPr/>
          <a:lstStyle/>
          <a:p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ООО АПК «Заволжье</a:t>
            </a:r>
            <a:r>
              <a:rPr lang="ru-RU" sz="1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»(директор </a:t>
            </a:r>
            <a:r>
              <a:rPr lang="ru-RU" sz="18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фатыхов</a:t>
            </a:r>
            <a:r>
              <a:rPr lang="ru-RU" sz="1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А.Ш.)</a:t>
            </a:r>
          </a:p>
          <a:p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ОАО  «ТАТАГРОХИМСЕРВИС  </a:t>
            </a:r>
            <a:r>
              <a:rPr lang="ru-RU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Матюшинский</a:t>
            </a: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КАРЬЕР» </a:t>
            </a:r>
            <a:r>
              <a:rPr lang="ru-RU" sz="1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Рук.Сафиуллин</a:t>
            </a:r>
            <a:r>
              <a:rPr lang="ru-RU" sz="1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Р.И.)</a:t>
            </a:r>
          </a:p>
          <a:p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ОАО «Красный Восток </a:t>
            </a:r>
            <a:r>
              <a:rPr lang="ru-RU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Агро</a:t>
            </a: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Верхнеуслонский</a:t>
            </a: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филиал</a:t>
            </a:r>
            <a:r>
              <a:rPr lang="ru-RU" sz="1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»(рук. </a:t>
            </a:r>
            <a:r>
              <a:rPr lang="ru-RU" sz="18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СафинХ.Н</a:t>
            </a:r>
            <a:r>
              <a:rPr lang="ru-RU" sz="1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53437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11963" y="168442"/>
            <a:ext cx="727045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Производственная практика курсантов </a:t>
            </a:r>
          </a:p>
          <a:p>
            <a:pPr algn="ctr"/>
            <a:r>
              <a:rPr lang="ru-RU" sz="1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на базе ООО АПК «Заволжье»</a:t>
            </a:r>
          </a:p>
        </p:txBody>
      </p:sp>
      <p:pic>
        <p:nvPicPr>
          <p:cNvPr id="7" name="Рисунок 6" descr="IMAG109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55047">
            <a:off x="4747549" y="1475542"/>
            <a:ext cx="4234345" cy="2378551"/>
          </a:xfrm>
          <a:prstGeom prst="rect">
            <a:avLst/>
          </a:prstGeom>
        </p:spPr>
      </p:pic>
      <p:pic>
        <p:nvPicPr>
          <p:cNvPr id="8" name="Рисунок 7" descr="IMAG108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989830">
            <a:off x="176339" y="1553933"/>
            <a:ext cx="4163328" cy="2338660"/>
          </a:xfrm>
          <a:prstGeom prst="rect">
            <a:avLst/>
          </a:prstGeom>
        </p:spPr>
      </p:pic>
      <p:pic>
        <p:nvPicPr>
          <p:cNvPr id="9" name="Рисунок 8" descr="IMAG109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81285" y="4180379"/>
            <a:ext cx="4424051" cy="24851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6101858" y="1213338"/>
            <a:ext cx="2584941" cy="2037862"/>
          </a:xfrm>
        </p:spPr>
        <p:txBody>
          <a:bodyPr/>
          <a:lstStyle/>
          <a:p>
            <a:pPr algn="ctr"/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центре внимания руководства</a:t>
            </a:r>
            <a:b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 Республики Татарстан Р.Н. </a:t>
            </a:r>
            <a:r>
              <a:rPr lang="ru-RU" sz="1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Миннеханов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благодарит курсанта </a:t>
            </a:r>
            <a:b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добросовестный труд </a:t>
            </a:r>
            <a:b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уборке урожая-2017</a:t>
            </a:r>
            <a:b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Глава </a:t>
            </a:r>
            <a:r>
              <a:rPr lang="ru-RU" sz="1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Верхнеуслонского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</a:t>
            </a:r>
            <a:b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М.Г. </a:t>
            </a:r>
            <a:r>
              <a:rPr lang="ru-RU" sz="1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Зиатдинов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беседует с курсантами  центра</a:t>
            </a:r>
            <a:endParaRPr lang="ru-RU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7" name="Picture 3" descr="D:\Рабочий стол\Фотографии\НПО 5-8.14г - копия\Производственная практика\президент в поле (77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1" y="193433"/>
            <a:ext cx="5275383" cy="3516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D:\Рабочий стол\Фотографии\НПО 5-8.14г - копия\Производственная практика\IMAG11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02723" y="3732547"/>
            <a:ext cx="4756640" cy="2967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50298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4213" y="260350"/>
            <a:ext cx="7772400" cy="762000"/>
          </a:xfrm>
        </p:spPr>
        <p:txBody>
          <a:bodyPr lIns="92075" tIns="46038" rIns="92075" bIns="46038"/>
          <a:lstStyle/>
          <a:p>
            <a:pPr algn="ctr" eaLnBrk="1" hangingPunct="1">
              <a:defRPr/>
            </a:pPr>
            <a:r>
              <a:rPr lang="ru-RU" altLang="ru-RU" sz="2800" b="1" dirty="0" smtClean="0">
                <a:solidFill>
                  <a:srgbClr val="FF0000"/>
                </a:solidFill>
              </a:rPr>
              <a:t>Партнеры школы:</a:t>
            </a:r>
          </a:p>
        </p:txBody>
      </p:sp>
      <p:sp>
        <p:nvSpPr>
          <p:cNvPr id="4099" name="Oval 4"/>
          <p:cNvSpPr>
            <a:spLocks noChangeArrowheads="1"/>
          </p:cNvSpPr>
          <p:nvPr/>
        </p:nvSpPr>
        <p:spPr bwMode="auto">
          <a:xfrm>
            <a:off x="3810000" y="2667000"/>
            <a:ext cx="1752600" cy="13716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 smtClean="0">
                <a:solidFill>
                  <a:srgbClr val="000000"/>
                </a:solidFill>
              </a:rPr>
              <a:t>МБОУ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 smtClean="0">
                <a:solidFill>
                  <a:srgbClr val="000000"/>
                </a:solidFill>
              </a:rPr>
              <a:t> «Матюшинская СОШ»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 smtClean="0">
                <a:solidFill>
                  <a:srgbClr val="000000"/>
                </a:solidFill>
              </a:rPr>
              <a:t>с</a:t>
            </a:r>
            <a:r>
              <a:rPr lang="ru-RU" altLang="ru-RU" sz="1400" dirty="0" smtClean="0">
                <a:solidFill>
                  <a:srgbClr val="000000"/>
                </a:solidFill>
              </a:rPr>
              <a:t> </a:t>
            </a:r>
            <a:r>
              <a:rPr lang="ru-RU" altLang="ru-RU" sz="1400" dirty="0" err="1" smtClean="0">
                <a:solidFill>
                  <a:srgbClr val="000000"/>
                </a:solidFill>
              </a:rPr>
              <a:t>агротехнологическим</a:t>
            </a:r>
            <a:r>
              <a:rPr lang="ru-RU" altLang="ru-RU" sz="1400" dirty="0" smtClean="0">
                <a:solidFill>
                  <a:srgbClr val="000000"/>
                </a:solidFill>
              </a:rPr>
              <a:t> </a:t>
            </a:r>
            <a:endParaRPr lang="ru-RU" altLang="ru-RU" sz="1400" dirty="0">
              <a:solidFill>
                <a:srgbClr val="000000"/>
              </a:solidFill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 smtClean="0">
                <a:solidFill>
                  <a:srgbClr val="000000"/>
                </a:solidFill>
              </a:rPr>
              <a:t>профилем</a:t>
            </a:r>
            <a:endParaRPr lang="ru-RU" altLang="ru-RU" sz="1400" dirty="0">
              <a:solidFill>
                <a:srgbClr val="000000"/>
              </a:solidFill>
            </a:endParaRPr>
          </a:p>
        </p:txBody>
      </p:sp>
      <p:sp>
        <p:nvSpPr>
          <p:cNvPr id="4100" name="AutoShape 5"/>
          <p:cNvSpPr>
            <a:spLocks noChangeArrowheads="1"/>
          </p:cNvSpPr>
          <p:nvPr/>
        </p:nvSpPr>
        <p:spPr bwMode="auto">
          <a:xfrm>
            <a:off x="838200" y="1828800"/>
            <a:ext cx="2514600" cy="914400"/>
          </a:xfrm>
          <a:prstGeom prst="hexagon">
            <a:avLst>
              <a:gd name="adj" fmla="val 68750"/>
              <a:gd name="vf" fmla="val 115470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 smtClean="0">
                <a:solidFill>
                  <a:srgbClr val="000000"/>
                </a:solidFill>
              </a:rPr>
              <a:t>ОО </a:t>
            </a:r>
            <a:r>
              <a:rPr lang="ru-RU" altLang="ru-RU" sz="1600" dirty="0" err="1" smtClean="0">
                <a:solidFill>
                  <a:srgbClr val="000000"/>
                </a:solidFill>
              </a:rPr>
              <a:t>Верхнеуслонского</a:t>
            </a:r>
            <a:endParaRPr lang="ru-RU" altLang="ru-RU" sz="1600" dirty="0" smtClean="0">
              <a:solidFill>
                <a:srgbClr val="000000"/>
              </a:solidFill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 smtClean="0">
                <a:solidFill>
                  <a:srgbClr val="000000"/>
                </a:solidFill>
              </a:rPr>
              <a:t>м</a:t>
            </a:r>
            <a:r>
              <a:rPr lang="ru-RU" altLang="ru-RU" sz="1600" dirty="0" smtClean="0">
                <a:solidFill>
                  <a:srgbClr val="000000"/>
                </a:solidFill>
              </a:rPr>
              <a:t>униципального района РТ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 smtClean="0">
                <a:solidFill>
                  <a:srgbClr val="000000"/>
                </a:solidFill>
              </a:rPr>
              <a:t>(7 школ)</a:t>
            </a:r>
            <a:endParaRPr lang="ru-RU" altLang="ru-RU" sz="1600" dirty="0">
              <a:solidFill>
                <a:srgbClr val="000000"/>
              </a:solidFill>
            </a:endParaRPr>
          </a:p>
        </p:txBody>
      </p:sp>
      <p:sp>
        <p:nvSpPr>
          <p:cNvPr id="4101" name="AutoShape 6"/>
          <p:cNvSpPr>
            <a:spLocks noChangeArrowheads="1"/>
          </p:cNvSpPr>
          <p:nvPr/>
        </p:nvSpPr>
        <p:spPr bwMode="auto">
          <a:xfrm>
            <a:off x="0" y="3048000"/>
            <a:ext cx="2743200" cy="838200"/>
          </a:xfrm>
          <a:prstGeom prst="hexagon">
            <a:avLst>
              <a:gd name="adj" fmla="val 81818"/>
              <a:gd name="vf" fmla="val 115470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>
                <a:solidFill>
                  <a:srgbClr val="000000"/>
                </a:solidFill>
              </a:rPr>
              <a:t>Филиал ОАО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rgbClr val="000000"/>
                </a:solidFill>
              </a:rPr>
              <a:t> «</a:t>
            </a:r>
            <a:r>
              <a:rPr lang="ru-RU" altLang="ru-RU" sz="1400" dirty="0" err="1">
                <a:solidFill>
                  <a:srgbClr val="000000"/>
                </a:solidFill>
              </a:rPr>
              <a:t>Татагрохимсервис</a:t>
            </a:r>
            <a:r>
              <a:rPr lang="ru-RU" altLang="ru-RU" sz="1400" dirty="0">
                <a:solidFill>
                  <a:srgbClr val="000000"/>
                </a:solidFill>
              </a:rPr>
              <a:t>»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 err="1">
                <a:solidFill>
                  <a:srgbClr val="000000"/>
                </a:solidFill>
              </a:rPr>
              <a:t>Матюшинский</a:t>
            </a:r>
            <a:r>
              <a:rPr lang="ru-RU" altLang="ru-RU" sz="1400" dirty="0">
                <a:solidFill>
                  <a:srgbClr val="000000"/>
                </a:solidFill>
              </a:rPr>
              <a:t> карьер</a:t>
            </a:r>
            <a:endParaRPr lang="ru-RU" altLang="ru-RU" sz="1600" dirty="0">
              <a:solidFill>
                <a:srgbClr val="000000"/>
              </a:solidFill>
            </a:endParaRPr>
          </a:p>
        </p:txBody>
      </p:sp>
      <p:sp>
        <p:nvSpPr>
          <p:cNvPr id="4102" name="AutoShape 7"/>
          <p:cNvSpPr>
            <a:spLocks noChangeArrowheads="1"/>
          </p:cNvSpPr>
          <p:nvPr/>
        </p:nvSpPr>
        <p:spPr bwMode="auto">
          <a:xfrm>
            <a:off x="1403350" y="4149725"/>
            <a:ext cx="2286000" cy="914400"/>
          </a:xfrm>
          <a:prstGeom prst="hexagon">
            <a:avLst>
              <a:gd name="adj" fmla="val 62500"/>
              <a:gd name="vf" fmla="val 115470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ru-RU" altLang="ru-RU" sz="1600" b="1" dirty="0">
              <a:solidFill>
                <a:srgbClr val="FFFF00"/>
              </a:solidFill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>
                <a:solidFill>
                  <a:srgbClr val="000000"/>
                </a:solidFill>
              </a:rPr>
              <a:t>Приволжский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>
                <a:solidFill>
                  <a:srgbClr val="000000"/>
                </a:solidFill>
              </a:rPr>
              <a:t>лесхоз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ru-RU" altLang="ru-RU" dirty="0">
              <a:solidFill>
                <a:srgbClr val="000000"/>
              </a:solidFill>
            </a:endParaRPr>
          </a:p>
        </p:txBody>
      </p:sp>
      <p:sp>
        <p:nvSpPr>
          <p:cNvPr id="4103" name="AutoShape 8"/>
          <p:cNvSpPr>
            <a:spLocks noChangeArrowheads="1"/>
          </p:cNvSpPr>
          <p:nvPr/>
        </p:nvSpPr>
        <p:spPr bwMode="auto">
          <a:xfrm>
            <a:off x="3429000" y="4953000"/>
            <a:ext cx="2286000" cy="914400"/>
          </a:xfrm>
          <a:prstGeom prst="hexagon">
            <a:avLst>
              <a:gd name="adj" fmla="val 62500"/>
              <a:gd name="vf" fmla="val 115470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>
                <a:solidFill>
                  <a:srgbClr val="000000"/>
                </a:solidFill>
              </a:rPr>
              <a:t>ОАО «Красный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>
                <a:solidFill>
                  <a:srgbClr val="000000"/>
                </a:solidFill>
              </a:rPr>
              <a:t>Восток</a:t>
            </a:r>
            <a:r>
              <a:rPr lang="ru-RU" altLang="ru-RU" sz="1800" dirty="0">
                <a:solidFill>
                  <a:srgbClr val="000000"/>
                </a:solidFill>
              </a:rPr>
              <a:t> </a:t>
            </a:r>
            <a:r>
              <a:rPr lang="ru-RU" altLang="ru-RU" sz="1800" dirty="0" err="1">
                <a:solidFill>
                  <a:srgbClr val="000000"/>
                </a:solidFill>
              </a:rPr>
              <a:t>Агро</a:t>
            </a:r>
            <a:r>
              <a:rPr lang="ru-RU" altLang="ru-RU" sz="1800" dirty="0">
                <a:solidFill>
                  <a:srgbClr val="000000"/>
                </a:solidFill>
              </a:rPr>
              <a:t>»</a:t>
            </a:r>
          </a:p>
        </p:txBody>
      </p:sp>
      <p:sp>
        <p:nvSpPr>
          <p:cNvPr id="4104" name="AutoShape 9"/>
          <p:cNvSpPr>
            <a:spLocks noChangeArrowheads="1"/>
          </p:cNvSpPr>
          <p:nvPr/>
        </p:nvSpPr>
        <p:spPr bwMode="auto">
          <a:xfrm>
            <a:off x="5651500" y="4191000"/>
            <a:ext cx="2563838" cy="1095388"/>
          </a:xfrm>
          <a:prstGeom prst="hexagon">
            <a:avLst>
              <a:gd name="adj" fmla="val 62499"/>
              <a:gd name="vf" fmla="val 115470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 smtClean="0">
                <a:solidFill>
                  <a:srgbClr val="000000"/>
                </a:solidFill>
              </a:rPr>
              <a:t>Институт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 smtClean="0">
                <a:solidFill>
                  <a:srgbClr val="000000"/>
                </a:solidFill>
              </a:rPr>
              <a:t>экологии и географии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 smtClean="0">
                <a:solidFill>
                  <a:srgbClr val="000000"/>
                </a:solidFill>
              </a:rPr>
              <a:t>К(П)ФУ</a:t>
            </a:r>
            <a:endParaRPr lang="ru-RU" altLang="ru-RU" sz="1600" dirty="0">
              <a:solidFill>
                <a:srgbClr val="000000"/>
              </a:solidFill>
            </a:endParaRPr>
          </a:p>
        </p:txBody>
      </p:sp>
      <p:sp>
        <p:nvSpPr>
          <p:cNvPr id="4105" name="AutoShape 11"/>
          <p:cNvSpPr>
            <a:spLocks noChangeArrowheads="1"/>
          </p:cNvSpPr>
          <p:nvPr/>
        </p:nvSpPr>
        <p:spPr bwMode="auto">
          <a:xfrm>
            <a:off x="5715000" y="1828800"/>
            <a:ext cx="2286000" cy="914400"/>
          </a:xfrm>
          <a:prstGeom prst="hexagon">
            <a:avLst>
              <a:gd name="adj" fmla="val 62500"/>
              <a:gd name="vf" fmla="val 115470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 err="1" smtClean="0">
                <a:solidFill>
                  <a:srgbClr val="000000"/>
                </a:solidFill>
              </a:rPr>
              <a:t>Тетюшский</a:t>
            </a:r>
            <a:r>
              <a:rPr lang="ru-RU" altLang="ru-RU" sz="1600" dirty="0" smtClean="0">
                <a:solidFill>
                  <a:srgbClr val="000000"/>
                </a:solidFill>
              </a:rPr>
              <a:t> сельхоз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 smtClean="0">
                <a:solidFill>
                  <a:srgbClr val="000000"/>
                </a:solidFill>
              </a:rPr>
              <a:t>техникум</a:t>
            </a:r>
            <a:endParaRPr lang="ru-RU" altLang="ru-RU" sz="1600" dirty="0">
              <a:solidFill>
                <a:srgbClr val="000000"/>
              </a:solidFill>
            </a:endParaRPr>
          </a:p>
        </p:txBody>
      </p:sp>
      <p:sp>
        <p:nvSpPr>
          <p:cNvPr id="4106" name="AutoShape 12"/>
          <p:cNvSpPr>
            <a:spLocks noChangeArrowheads="1"/>
          </p:cNvSpPr>
          <p:nvPr/>
        </p:nvSpPr>
        <p:spPr bwMode="auto">
          <a:xfrm>
            <a:off x="3419475" y="1052513"/>
            <a:ext cx="2286000" cy="914400"/>
          </a:xfrm>
          <a:prstGeom prst="hexagon">
            <a:avLst>
              <a:gd name="adj" fmla="val 62500"/>
              <a:gd name="vf" fmla="val 115470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buFont typeface="Wingdings" pitchFamily="2" charset="2"/>
              <a:buNone/>
            </a:pPr>
            <a:r>
              <a:rPr lang="ru-RU" altLang="ru-RU" sz="1400" dirty="0">
                <a:solidFill>
                  <a:srgbClr val="000000"/>
                </a:solidFill>
                <a:ea typeface="NSimSun" pitchFamily="49" charset="-122"/>
                <a:cs typeface="DilleniaUPC" pitchFamily="18" charset="-34"/>
              </a:rPr>
              <a:t>Казанский</a:t>
            </a:r>
          </a:p>
          <a:p>
            <a:pPr algn="ctr">
              <a:buFont typeface="Wingdings" pitchFamily="2" charset="2"/>
              <a:buNone/>
            </a:pPr>
            <a:r>
              <a:rPr lang="ru-RU" altLang="ru-RU" sz="1400" dirty="0">
                <a:solidFill>
                  <a:srgbClr val="000000"/>
                </a:solidFill>
                <a:ea typeface="NSimSun" pitchFamily="49" charset="-122"/>
                <a:cs typeface="DilleniaUPC" pitchFamily="18" charset="-34"/>
              </a:rPr>
              <a:t>Государственный</a:t>
            </a:r>
          </a:p>
          <a:p>
            <a:pPr algn="ctr">
              <a:buFont typeface="Wingdings" pitchFamily="2" charset="2"/>
              <a:buNone/>
            </a:pPr>
            <a:r>
              <a:rPr lang="ru-RU" altLang="ru-RU" sz="1400" dirty="0">
                <a:solidFill>
                  <a:srgbClr val="000000"/>
                </a:solidFill>
                <a:ea typeface="NSimSun" pitchFamily="49" charset="-122"/>
                <a:cs typeface="DilleniaUPC" pitchFamily="18" charset="-34"/>
              </a:rPr>
              <a:t>Аграрный</a:t>
            </a:r>
          </a:p>
          <a:p>
            <a:pPr algn="ctr">
              <a:buFont typeface="Wingdings" pitchFamily="2" charset="2"/>
              <a:buNone/>
            </a:pPr>
            <a:r>
              <a:rPr lang="ru-RU" altLang="ru-RU" sz="1400" dirty="0">
                <a:solidFill>
                  <a:srgbClr val="000000"/>
                </a:solidFill>
                <a:ea typeface="NSimSun" pitchFamily="49" charset="-122"/>
                <a:cs typeface="DilleniaUPC" pitchFamily="18" charset="-34"/>
              </a:rPr>
              <a:t>Университет</a:t>
            </a:r>
          </a:p>
        </p:txBody>
      </p:sp>
      <p:sp>
        <p:nvSpPr>
          <p:cNvPr id="4107" name="Line 14"/>
          <p:cNvSpPr>
            <a:spLocks noChangeShapeType="1"/>
          </p:cNvSpPr>
          <p:nvPr/>
        </p:nvSpPr>
        <p:spPr bwMode="auto">
          <a:xfrm flipH="1">
            <a:off x="3429000" y="3886200"/>
            <a:ext cx="5334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108" name="Line 15"/>
          <p:cNvSpPr>
            <a:spLocks noChangeShapeType="1"/>
          </p:cNvSpPr>
          <p:nvPr/>
        </p:nvSpPr>
        <p:spPr bwMode="auto">
          <a:xfrm flipH="1" flipV="1">
            <a:off x="2819400" y="3429000"/>
            <a:ext cx="914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109" name="Line 16"/>
          <p:cNvSpPr>
            <a:spLocks noChangeShapeType="1"/>
          </p:cNvSpPr>
          <p:nvPr/>
        </p:nvSpPr>
        <p:spPr bwMode="auto">
          <a:xfrm flipH="1" flipV="1">
            <a:off x="3200400" y="2514600"/>
            <a:ext cx="6858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110" name="Line 17"/>
          <p:cNvSpPr>
            <a:spLocks noChangeShapeType="1"/>
          </p:cNvSpPr>
          <p:nvPr/>
        </p:nvSpPr>
        <p:spPr bwMode="auto">
          <a:xfrm flipH="1" flipV="1">
            <a:off x="4643438" y="1989138"/>
            <a:ext cx="0" cy="6143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111" name="Line 18"/>
          <p:cNvSpPr>
            <a:spLocks noChangeShapeType="1"/>
          </p:cNvSpPr>
          <p:nvPr/>
        </p:nvSpPr>
        <p:spPr bwMode="auto">
          <a:xfrm>
            <a:off x="5334000" y="3962400"/>
            <a:ext cx="5334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112" name="Line 19"/>
          <p:cNvSpPr>
            <a:spLocks noChangeShapeType="1"/>
          </p:cNvSpPr>
          <p:nvPr/>
        </p:nvSpPr>
        <p:spPr bwMode="auto">
          <a:xfrm flipV="1">
            <a:off x="5334000" y="2514600"/>
            <a:ext cx="5334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113" name="Line 20"/>
          <p:cNvSpPr>
            <a:spLocks noChangeShapeType="1"/>
          </p:cNvSpPr>
          <p:nvPr/>
        </p:nvSpPr>
        <p:spPr bwMode="auto">
          <a:xfrm flipV="1">
            <a:off x="5638800" y="3429000"/>
            <a:ext cx="685800" cy="190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114" name="Line 21"/>
          <p:cNvSpPr>
            <a:spLocks noChangeShapeType="1"/>
          </p:cNvSpPr>
          <p:nvPr/>
        </p:nvSpPr>
        <p:spPr bwMode="auto">
          <a:xfrm flipH="1">
            <a:off x="4572000" y="4114800"/>
            <a:ext cx="1905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115" name="AutoShape 27"/>
          <p:cNvSpPr>
            <a:spLocks noChangeArrowheads="1"/>
          </p:cNvSpPr>
          <p:nvPr/>
        </p:nvSpPr>
        <p:spPr bwMode="auto">
          <a:xfrm>
            <a:off x="6324600" y="2971800"/>
            <a:ext cx="2819400" cy="914400"/>
          </a:xfrm>
          <a:prstGeom prst="hexagon">
            <a:avLst>
              <a:gd name="adj" fmla="val 77083"/>
              <a:gd name="vf" fmla="val 115470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ru-RU" altLang="ru-RU" sz="1600" b="1" dirty="0">
              <a:solidFill>
                <a:srgbClr val="FFFF00"/>
              </a:solidFill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 smtClean="0">
                <a:solidFill>
                  <a:srgbClr val="000000"/>
                </a:solidFill>
              </a:rPr>
              <a:t>Татарский институт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 smtClean="0">
                <a:solidFill>
                  <a:srgbClr val="000000"/>
                </a:solidFill>
              </a:rPr>
              <a:t>по подготовке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 smtClean="0">
                <a:solidFill>
                  <a:srgbClr val="000000"/>
                </a:solidFill>
              </a:rPr>
              <a:t>кадров </a:t>
            </a:r>
            <a:r>
              <a:rPr lang="ru-RU" altLang="ru-RU" sz="1600" dirty="0" err="1" smtClean="0">
                <a:solidFill>
                  <a:srgbClr val="000000"/>
                </a:solidFill>
              </a:rPr>
              <a:t>агробизнеса</a:t>
            </a:r>
            <a:endParaRPr lang="ru-RU" altLang="ru-RU" sz="16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6"/>
          <p:cNvSpPr txBox="1">
            <a:spLocks noChangeArrowheads="1"/>
          </p:cNvSpPr>
          <p:nvPr/>
        </p:nvSpPr>
        <p:spPr bwMode="auto">
          <a:xfrm>
            <a:off x="107950" y="115888"/>
            <a:ext cx="8964613" cy="642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5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ru-RU" altLang="ru-RU" sz="2200" b="1" dirty="0">
                <a:solidFill>
                  <a:srgbClr val="FF0000"/>
                </a:solidFill>
              </a:rPr>
              <a:t>Педагогический коллектив </a:t>
            </a:r>
          </a:p>
          <a:p>
            <a:pPr algn="ctr">
              <a:lnSpc>
                <a:spcPct val="5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ru-RU" altLang="ru-RU" sz="2200" b="1" dirty="0">
                <a:solidFill>
                  <a:srgbClr val="FF0000"/>
                </a:solidFill>
              </a:rPr>
              <a:t>МБОУ «Матюшинская средняя общеобразовательная школа»</a:t>
            </a:r>
          </a:p>
        </p:txBody>
      </p:sp>
      <p:sp>
        <p:nvSpPr>
          <p:cNvPr id="5123" name="Text Box 7"/>
          <p:cNvSpPr txBox="1">
            <a:spLocks noChangeArrowheads="1"/>
          </p:cNvSpPr>
          <p:nvPr/>
        </p:nvSpPr>
        <p:spPr bwMode="auto">
          <a:xfrm>
            <a:off x="574675" y="6013450"/>
            <a:ext cx="8029575" cy="116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tx1"/>
              </a:buClr>
            </a:pPr>
            <a:r>
              <a:rPr lang="ru-RU" altLang="ru-RU" sz="2000"/>
              <a:t>с высшим образованием – 94 %</a:t>
            </a:r>
          </a:p>
          <a:p>
            <a:pPr>
              <a:lnSpc>
                <a:spcPct val="50000"/>
              </a:lnSpc>
              <a:spcBef>
                <a:spcPct val="50000"/>
              </a:spcBef>
              <a:buClr>
                <a:schemeClr val="tx1"/>
              </a:buClr>
            </a:pPr>
            <a:r>
              <a:rPr lang="ru-RU" altLang="ru-RU" sz="2000"/>
              <a:t>имеют высшую и первую квалификационную категорию – 67%</a:t>
            </a:r>
          </a:p>
          <a:p>
            <a:pPr>
              <a:spcBef>
                <a:spcPct val="50000"/>
              </a:spcBef>
              <a:buClr>
                <a:schemeClr val="tx1"/>
              </a:buClr>
              <a:buFont typeface="Wingdings" pitchFamily="2" charset="2"/>
              <a:buNone/>
            </a:pPr>
            <a:endParaRPr lang="ru-RU" altLang="ru-RU" sz="2000"/>
          </a:p>
        </p:txBody>
      </p:sp>
      <p:sp>
        <p:nvSpPr>
          <p:cNvPr id="5124" name="Text Box 9"/>
          <p:cNvSpPr txBox="1">
            <a:spLocks noChangeArrowheads="1"/>
          </p:cNvSpPr>
          <p:nvPr/>
        </p:nvSpPr>
        <p:spPr bwMode="auto">
          <a:xfrm>
            <a:off x="2376488" y="5589588"/>
            <a:ext cx="4606925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ru-RU" altLang="ru-RU" sz="2200" b="1"/>
              <a:t>В школе работают 15 учителей:</a:t>
            </a:r>
          </a:p>
        </p:txBody>
      </p:sp>
      <p:pic>
        <p:nvPicPr>
          <p:cNvPr id="5125" name="Picture 9" descr="IMG_635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8213" y="828675"/>
            <a:ext cx="7200900" cy="482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/>
          <p:cNvSpPr txBox="1">
            <a:spLocks noChangeArrowheads="1"/>
          </p:cNvSpPr>
          <p:nvPr/>
        </p:nvSpPr>
        <p:spPr bwMode="auto">
          <a:xfrm>
            <a:off x="1403350" y="620713"/>
            <a:ext cx="597693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</a:rPr>
              <a:t>Оздоровление учащихся:</a:t>
            </a:r>
          </a:p>
        </p:txBody>
      </p:sp>
      <p:sp>
        <p:nvSpPr>
          <p:cNvPr id="6147" name="TextBox 2"/>
          <p:cNvSpPr txBox="1">
            <a:spLocks noChangeArrowheads="1"/>
          </p:cNvSpPr>
          <p:nvPr/>
        </p:nvSpPr>
        <p:spPr bwMode="auto">
          <a:xfrm>
            <a:off x="611188" y="1557338"/>
            <a:ext cx="6264275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ru-RU" sz="2800" dirty="0"/>
              <a:t>организация горячего питания-100% охват,</a:t>
            </a:r>
          </a:p>
          <a:p>
            <a:pPr marL="342900" indent="-342900">
              <a:buFont typeface="Arial" charset="0"/>
              <a:buChar char="•"/>
            </a:pPr>
            <a:r>
              <a:rPr lang="ru-RU" sz="2800" dirty="0" err="1"/>
              <a:t>свещенность</a:t>
            </a:r>
            <a:r>
              <a:rPr lang="ru-RU" sz="2800" dirty="0"/>
              <a:t> в кабинетах </a:t>
            </a:r>
            <a:r>
              <a:rPr lang="ru-RU" sz="2800" dirty="0" err="1"/>
              <a:t>соответсвует</a:t>
            </a:r>
            <a:r>
              <a:rPr lang="ru-RU" sz="2800" dirty="0"/>
              <a:t> нормам </a:t>
            </a:r>
            <a:r>
              <a:rPr lang="ru-RU" sz="2800" dirty="0" err="1"/>
              <a:t>СанПИН</a:t>
            </a:r>
            <a:r>
              <a:rPr lang="ru-RU" sz="2800" dirty="0"/>
              <a:t>,</a:t>
            </a:r>
          </a:p>
          <a:p>
            <a:pPr marL="342900" indent="-342900">
              <a:buFont typeface="Arial" charset="0"/>
              <a:buChar char="•"/>
            </a:pPr>
            <a:r>
              <a:rPr lang="ru-RU" sz="2800" dirty="0"/>
              <a:t>имеется система видеонаблюдения,</a:t>
            </a:r>
          </a:p>
          <a:p>
            <a:pPr marL="342900" indent="-342900">
              <a:buFont typeface="Arial" charset="0"/>
              <a:buChar char="•"/>
            </a:pPr>
            <a:r>
              <a:rPr lang="ru-RU" sz="2800" dirty="0"/>
              <a:t>установлен «Стрелец-мониторинг»,</a:t>
            </a:r>
          </a:p>
          <a:p>
            <a:pPr marL="342900" indent="-342900">
              <a:buFont typeface="Arial" charset="0"/>
              <a:buChar char="•"/>
            </a:pPr>
            <a:r>
              <a:rPr lang="ru-RU" sz="2800" dirty="0"/>
              <a:t>соблюдаются правила ОТ и ТБ,</a:t>
            </a:r>
          </a:p>
          <a:p>
            <a:pPr marL="342900" indent="-342900">
              <a:buFont typeface="Arial" charset="0"/>
              <a:buChar char="•"/>
            </a:pPr>
            <a:r>
              <a:rPr lang="ru-RU" sz="2800" dirty="0"/>
              <a:t>организована утренняя гимнастика,</a:t>
            </a:r>
          </a:p>
          <a:p>
            <a:pPr marL="342900" indent="-342900">
              <a:buFont typeface="Arial" charset="0"/>
              <a:buChar char="•"/>
            </a:pPr>
            <a:r>
              <a:rPr lang="ru-RU" sz="2800" dirty="0"/>
              <a:t>работают спортивные секции и кружки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altLang="ru-RU" sz="3200" dirty="0" smtClean="0">
                <a:solidFill>
                  <a:srgbClr val="FF0000"/>
                </a:solidFill>
              </a:rPr>
              <a:t>Учебные достижения учащихся школы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600200"/>
            <a:ext cx="8785225" cy="46037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sz="2000" dirty="0" smtClean="0"/>
              <a:t>1. </a:t>
            </a:r>
            <a:r>
              <a:rPr lang="ru-RU" altLang="ru-RU" sz="1800" dirty="0" smtClean="0"/>
              <a:t>Реализация учащимися школы действующих требований государственного стандарта</a:t>
            </a:r>
          </a:p>
        </p:txBody>
      </p:sp>
      <p:graphicFrame>
        <p:nvGraphicFramePr>
          <p:cNvPr id="120899" name="Group 67"/>
          <p:cNvGraphicFramePr>
            <a:graphicFrameLocks noGrp="1"/>
          </p:cNvGraphicFramePr>
          <p:nvPr>
            <p:ph sz="half" idx="2"/>
          </p:nvPr>
        </p:nvGraphicFramePr>
        <p:xfrm>
          <a:off x="395288" y="2349500"/>
          <a:ext cx="8281168" cy="1945470"/>
        </p:xfrm>
        <a:graphic>
          <a:graphicData uri="http://schemas.openxmlformats.org/drawingml/2006/table">
            <a:tbl>
              <a:tblPr/>
              <a:tblGrid>
                <a:gridCol w="4140583"/>
                <a:gridCol w="4140585"/>
              </a:tblGrid>
              <a:tr h="335373">
                <a:tc>
                  <a:txBody>
                    <a:bodyPr/>
                    <a:lstStyle>
                      <a:lvl1pPr>
                        <a:buClr>
                          <a:schemeClr val="hlink"/>
                        </a:buClr>
                        <a:buSzPct val="65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buClr>
                          <a:schemeClr val="folHlink"/>
                        </a:buClr>
                        <a:buSzPct val="6500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buClr>
                          <a:schemeClr val="hlink"/>
                        </a:buClr>
                        <a:buSzPct val="65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buClr>
                          <a:schemeClr val="fol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buClr>
                          <a:schemeClr val="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buClr>
                          <a:schemeClr val="hlink"/>
                        </a:buClr>
                        <a:buSzPct val="65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buClr>
                          <a:schemeClr val="folHlink"/>
                        </a:buClr>
                        <a:buSzPct val="6500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buClr>
                          <a:schemeClr val="hlink"/>
                        </a:buClr>
                        <a:buSzPct val="65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buClr>
                          <a:schemeClr val="fol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buClr>
                          <a:schemeClr val="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2015-2016 </a:t>
                      </a:r>
                      <a:r>
                        <a:rPr kumimoji="0" lang="ru-RU" alt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уч.год</a:t>
                      </a: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831">
                <a:tc>
                  <a:txBody>
                    <a:bodyPr/>
                    <a:lstStyle>
                      <a:lvl1pPr>
                        <a:buClr>
                          <a:schemeClr val="hlink"/>
                        </a:buClr>
                        <a:buSzPct val="65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buClr>
                          <a:schemeClr val="folHlink"/>
                        </a:buClr>
                        <a:buSzPct val="6500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buClr>
                          <a:schemeClr val="hlink"/>
                        </a:buClr>
                        <a:buSzPct val="65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buClr>
                          <a:schemeClr val="fol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buClr>
                          <a:schemeClr val="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Выполнение программ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buClr>
                          <a:schemeClr val="hlink"/>
                        </a:buClr>
                        <a:buSzPct val="65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buClr>
                          <a:schemeClr val="folHlink"/>
                        </a:buClr>
                        <a:buSzPct val="6500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buClr>
                          <a:schemeClr val="hlink"/>
                        </a:buClr>
                        <a:buSzPct val="65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buClr>
                          <a:schemeClr val="fol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buClr>
                          <a:schemeClr val="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100%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291">
                <a:tc>
                  <a:txBody>
                    <a:bodyPr/>
                    <a:lstStyle>
                      <a:lvl1pPr>
                        <a:buClr>
                          <a:schemeClr val="hlink"/>
                        </a:buClr>
                        <a:buSzPct val="65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buClr>
                          <a:schemeClr val="folHlink"/>
                        </a:buClr>
                        <a:buSzPct val="6500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buClr>
                          <a:schemeClr val="hlink"/>
                        </a:buClr>
                        <a:buSzPct val="65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buClr>
                          <a:schemeClr val="fol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buClr>
                          <a:schemeClr val="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Выполнение учебного плана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buClr>
                          <a:schemeClr val="hlink"/>
                        </a:buClr>
                        <a:buSzPct val="65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buClr>
                          <a:schemeClr val="folHlink"/>
                        </a:buClr>
                        <a:buSzPct val="6500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buClr>
                          <a:schemeClr val="hlink"/>
                        </a:buClr>
                        <a:buSzPct val="65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buClr>
                          <a:schemeClr val="fol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buClr>
                          <a:schemeClr val="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100%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73">
                <a:tc>
                  <a:txBody>
                    <a:bodyPr/>
                    <a:lstStyle>
                      <a:lvl1pPr>
                        <a:buClr>
                          <a:schemeClr val="hlink"/>
                        </a:buClr>
                        <a:buSzPct val="65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buClr>
                          <a:schemeClr val="folHlink"/>
                        </a:buClr>
                        <a:buSzPct val="6500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buClr>
                          <a:schemeClr val="hlink"/>
                        </a:buClr>
                        <a:buSzPct val="65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buClr>
                          <a:schemeClr val="fol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buClr>
                          <a:schemeClr val="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Успеваемость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buClr>
                          <a:schemeClr val="hlink"/>
                        </a:buClr>
                        <a:buSzPct val="65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buClr>
                          <a:schemeClr val="folHlink"/>
                        </a:buClr>
                        <a:buSzPct val="6500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buClr>
                          <a:schemeClr val="hlink"/>
                        </a:buClr>
                        <a:buSzPct val="65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buClr>
                          <a:schemeClr val="fol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buClr>
                          <a:schemeClr val="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100%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6602">
                <a:tc>
                  <a:txBody>
                    <a:bodyPr/>
                    <a:lstStyle>
                      <a:lvl1pPr>
                        <a:buClr>
                          <a:schemeClr val="hlink"/>
                        </a:buClr>
                        <a:buSzPct val="65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buClr>
                          <a:schemeClr val="folHlink"/>
                        </a:buClr>
                        <a:buSzPct val="6500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buClr>
                          <a:schemeClr val="hlink"/>
                        </a:buClr>
                        <a:buSzPct val="65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buClr>
                          <a:schemeClr val="fol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buClr>
                          <a:schemeClr val="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Качество знаний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buClr>
                          <a:schemeClr val="hlink"/>
                        </a:buClr>
                        <a:buSzPct val="65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buClr>
                          <a:schemeClr val="folHlink"/>
                        </a:buClr>
                        <a:buSzPct val="6500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buClr>
                          <a:schemeClr val="hlink"/>
                        </a:buClr>
                        <a:buSzPct val="65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buClr>
                          <a:schemeClr val="fol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buClr>
                          <a:schemeClr val="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62%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20906" name="Group 74"/>
          <p:cNvGraphicFramePr>
            <a:graphicFrameLocks noGrp="1"/>
          </p:cNvGraphicFramePr>
          <p:nvPr/>
        </p:nvGraphicFramePr>
        <p:xfrm>
          <a:off x="395288" y="5084763"/>
          <a:ext cx="8280400" cy="1103383"/>
        </p:xfrm>
        <a:graphic>
          <a:graphicData uri="http://schemas.openxmlformats.org/drawingml/2006/table">
            <a:tbl>
              <a:tblPr/>
              <a:tblGrid>
                <a:gridCol w="1561769"/>
                <a:gridCol w="1750847"/>
                <a:gridCol w="2129004"/>
                <a:gridCol w="2838780"/>
              </a:tblGrid>
              <a:tr h="335183">
                <a:tc>
                  <a:txBody>
                    <a:bodyPr/>
                    <a:lstStyle>
                      <a:lvl1pPr>
                        <a:buClr>
                          <a:schemeClr val="hlink"/>
                        </a:buClr>
                        <a:buSzPct val="65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buClr>
                          <a:schemeClr val="folHlink"/>
                        </a:buClr>
                        <a:buSzPct val="6500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buClr>
                          <a:schemeClr val="hlink"/>
                        </a:buClr>
                        <a:buSzPct val="65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buClr>
                          <a:schemeClr val="fol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buClr>
                          <a:schemeClr val="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07" marB="457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buClr>
                          <a:schemeClr val="hlink"/>
                        </a:buClr>
                        <a:buSzPct val="65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buClr>
                          <a:schemeClr val="folHlink"/>
                        </a:buClr>
                        <a:buSzPct val="6500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buClr>
                          <a:schemeClr val="hlink"/>
                        </a:buClr>
                        <a:buSzPct val="65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buClr>
                          <a:schemeClr val="fol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buClr>
                          <a:schemeClr val="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В 10 класс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ССУЗ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buClr>
                          <a:schemeClr val="hlink"/>
                        </a:buClr>
                        <a:buSzPct val="65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buClr>
                          <a:schemeClr val="folHlink"/>
                        </a:buClr>
                        <a:buSzPct val="6500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buClr>
                          <a:schemeClr val="hlink"/>
                        </a:buClr>
                        <a:buSzPct val="65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buClr>
                          <a:schemeClr val="fol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buClr>
                          <a:schemeClr val="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ВУЗ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672">
                <a:tc>
                  <a:txBody>
                    <a:bodyPr/>
                    <a:lstStyle>
                      <a:lvl1pPr>
                        <a:buClr>
                          <a:schemeClr val="hlink"/>
                        </a:buClr>
                        <a:buSzPct val="65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buClr>
                          <a:schemeClr val="folHlink"/>
                        </a:buClr>
                        <a:buSzPct val="6500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buClr>
                          <a:schemeClr val="hlink"/>
                        </a:buClr>
                        <a:buSzPct val="65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buClr>
                          <a:schemeClr val="fol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buClr>
                          <a:schemeClr val="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9 класс</a:t>
                      </a:r>
                    </a:p>
                  </a:txBody>
                  <a:tcPr marT="45707" marB="457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buClr>
                          <a:schemeClr val="hlink"/>
                        </a:buClr>
                        <a:buSzPct val="65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buClr>
                          <a:schemeClr val="folHlink"/>
                        </a:buClr>
                        <a:buSzPct val="6500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buClr>
                          <a:schemeClr val="hlink"/>
                        </a:buClr>
                        <a:buSzPct val="65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buClr>
                          <a:schemeClr val="fol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buClr>
                          <a:schemeClr val="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66%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33%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buClr>
                          <a:schemeClr val="hlink"/>
                        </a:buClr>
                        <a:buSzPct val="65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buClr>
                          <a:schemeClr val="folHlink"/>
                        </a:buClr>
                        <a:buSzPct val="6500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buClr>
                          <a:schemeClr val="hlink"/>
                        </a:buClr>
                        <a:buSzPct val="65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buClr>
                          <a:schemeClr val="fol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buClr>
                          <a:schemeClr val="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9457">
                <a:tc>
                  <a:txBody>
                    <a:bodyPr/>
                    <a:lstStyle>
                      <a:lvl1pPr>
                        <a:buClr>
                          <a:schemeClr val="hlink"/>
                        </a:buClr>
                        <a:buSzPct val="65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buClr>
                          <a:schemeClr val="folHlink"/>
                        </a:buClr>
                        <a:buSzPct val="6500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buClr>
                          <a:schemeClr val="hlink"/>
                        </a:buClr>
                        <a:buSzPct val="65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buClr>
                          <a:schemeClr val="fol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buClr>
                          <a:schemeClr val="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11 класс</a:t>
                      </a:r>
                    </a:p>
                  </a:txBody>
                  <a:tcPr marT="45707" marB="457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buClr>
                          <a:schemeClr val="hlink"/>
                        </a:buClr>
                        <a:buSzPct val="65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buClr>
                          <a:schemeClr val="folHlink"/>
                        </a:buClr>
                        <a:buSzPct val="6500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buClr>
                          <a:schemeClr val="hlink"/>
                        </a:buClr>
                        <a:buSzPct val="65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buClr>
                          <a:schemeClr val="fol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buClr>
                          <a:schemeClr val="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buClr>
                          <a:schemeClr val="hlink"/>
                        </a:buClr>
                        <a:buSzPct val="65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buClr>
                          <a:schemeClr val="folHlink"/>
                        </a:buClr>
                        <a:buSzPct val="6500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buClr>
                          <a:schemeClr val="hlink"/>
                        </a:buClr>
                        <a:buSzPct val="65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buClr>
                          <a:schemeClr val="fol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buClr>
                          <a:schemeClr val="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100%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0897" name="Rectangle 65"/>
          <p:cNvSpPr>
            <a:spLocks noChangeArrowheads="1"/>
          </p:cNvSpPr>
          <p:nvPr/>
        </p:nvSpPr>
        <p:spPr bwMode="auto">
          <a:xfrm>
            <a:off x="250825" y="4221163"/>
            <a:ext cx="8785225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buClr>
                <a:schemeClr val="hlink"/>
              </a:buClr>
              <a:buSzPct val="65000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1pPr>
            <a:lvl2pPr marL="742950" indent="-285750">
              <a:buClr>
                <a:schemeClr val="folHlink"/>
              </a:buClr>
              <a:buSzPct val="65000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marL="1143000" indent="-228600">
              <a:buClr>
                <a:schemeClr val="hlink"/>
              </a:buClr>
              <a:buSzPct val="65000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marL="1600200" indent="-228600">
              <a:buClr>
                <a:schemeClr val="folHlink"/>
              </a:buClr>
              <a:buSzPct val="65000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marL="2057400" indent="-228600">
              <a:buClr>
                <a:schemeClr val="hlink"/>
              </a:buClr>
              <a:buSzPct val="65000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endParaRPr lang="ru-RU" altLang="ru-RU" sz="1800" smtClean="0"/>
          </a:p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altLang="ru-RU" sz="1800" smtClean="0"/>
              <a:t>2. Трудоустройство выпускников.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2916238" y="584200"/>
            <a:ext cx="25193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>
                <a:latin typeface="Arial" charset="0"/>
              </a:rPr>
              <a:t>    </a:t>
            </a:r>
            <a:r>
              <a:rPr lang="ru-RU" altLang="ru-RU" sz="2000">
                <a:latin typeface="Arial" charset="0"/>
                <a:cs typeface="Times New Roman" pitchFamily="18" charset="0"/>
              </a:rPr>
              <a:t>Результаты ЕГЭ   </a:t>
            </a:r>
            <a:endParaRPr lang="ru-RU" altLang="ru-RU" sz="1800">
              <a:latin typeface="Arial" charset="0"/>
            </a:endParaRPr>
          </a:p>
        </p:txBody>
      </p:sp>
      <p:graphicFrame>
        <p:nvGraphicFramePr>
          <p:cNvPr id="121938" name="Group 82"/>
          <p:cNvGraphicFramePr>
            <a:graphicFrameLocks noGrp="1"/>
          </p:cNvGraphicFramePr>
          <p:nvPr/>
        </p:nvGraphicFramePr>
        <p:xfrm>
          <a:off x="1908175" y="1052513"/>
          <a:ext cx="4468813" cy="2621070"/>
        </p:xfrm>
        <a:graphic>
          <a:graphicData uri="http://schemas.openxmlformats.org/drawingml/2006/table">
            <a:tbl>
              <a:tblPr/>
              <a:tblGrid>
                <a:gridCol w="4468813"/>
              </a:tblGrid>
              <a:tr h="335227">
                <a:tc>
                  <a:txBody>
                    <a:bodyPr/>
                    <a:lstStyle>
                      <a:lvl1pPr marL="342900" indent="-342900">
                        <a:buClr>
                          <a:schemeClr val="hlink"/>
                        </a:buClr>
                        <a:buSzPct val="65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 marL="742950" indent="-285750">
                        <a:buClr>
                          <a:schemeClr val="folHlink"/>
                        </a:buClr>
                        <a:buSzPct val="6500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 marL="1143000" indent="-228600">
                        <a:buClr>
                          <a:schemeClr val="hlink"/>
                        </a:buClr>
                        <a:buSzPct val="65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 marL="1600200" indent="-228600">
                        <a:buClr>
                          <a:schemeClr val="fol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 marL="2057400" indent="-228600">
                        <a:buClr>
                          <a:schemeClr val="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Математика                                            </a:t>
                      </a: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 </a:t>
                      </a: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баллов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128">
                <a:tc>
                  <a:txBody>
                    <a:bodyPr/>
                    <a:lstStyle>
                      <a:lvl1pPr marL="342900" indent="-342900">
                        <a:buClr>
                          <a:schemeClr val="hlink"/>
                        </a:buClr>
                        <a:buSzPct val="65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 marL="742950" indent="-285750">
                        <a:buClr>
                          <a:schemeClr val="folHlink"/>
                        </a:buClr>
                        <a:buSzPct val="6500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 marL="1143000" indent="-228600">
                        <a:buClr>
                          <a:schemeClr val="hlink"/>
                        </a:buClr>
                        <a:buSzPct val="65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 marL="1600200" indent="-228600">
                        <a:buClr>
                          <a:schemeClr val="fol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 marL="2057400" indent="-228600">
                        <a:buClr>
                          <a:schemeClr val="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Русский язык                                          </a:t>
                      </a: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 </a:t>
                      </a: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балла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9504">
                <a:tc>
                  <a:txBody>
                    <a:bodyPr/>
                    <a:lstStyle>
                      <a:lvl1pPr marL="342900" indent="-342900">
                        <a:buClr>
                          <a:schemeClr val="hlink"/>
                        </a:buClr>
                        <a:buSzPct val="65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 marL="742950" indent="-285750">
                        <a:buClr>
                          <a:schemeClr val="folHlink"/>
                        </a:buClr>
                        <a:buSzPct val="6500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 marL="1143000" indent="-228600">
                        <a:buClr>
                          <a:schemeClr val="hlink"/>
                        </a:buClr>
                        <a:buSzPct val="65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 marL="1600200" indent="-228600">
                        <a:buClr>
                          <a:schemeClr val="fol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 marL="2057400" indent="-228600">
                        <a:buClr>
                          <a:schemeClr val="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Физика                                                     51 балл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9504">
                <a:tc>
                  <a:txBody>
                    <a:bodyPr/>
                    <a:lstStyle>
                      <a:lvl1pPr marL="342900" indent="-342900">
                        <a:buClr>
                          <a:schemeClr val="hlink"/>
                        </a:buClr>
                        <a:buSzPct val="65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 marL="742950" indent="-285750">
                        <a:buClr>
                          <a:schemeClr val="folHlink"/>
                        </a:buClr>
                        <a:buSzPct val="6500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 marL="1143000" indent="-228600">
                        <a:buClr>
                          <a:schemeClr val="hlink"/>
                        </a:buClr>
                        <a:buSzPct val="65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 marL="1600200" indent="-228600">
                        <a:buClr>
                          <a:schemeClr val="fol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 marL="2057400" indent="-228600">
                        <a:buClr>
                          <a:schemeClr val="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Обществознание-                                    56 баллов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950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Биология                                                  62 балла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209" name="Rectangle 32"/>
          <p:cNvSpPr>
            <a:spLocks noChangeArrowheads="1"/>
          </p:cNvSpPr>
          <p:nvPr/>
        </p:nvSpPr>
        <p:spPr bwMode="auto">
          <a:xfrm>
            <a:off x="0" y="5473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8210" name="Rectangle 33"/>
          <p:cNvSpPr>
            <a:spLocks noChangeArrowheads="1"/>
          </p:cNvSpPr>
          <p:nvPr/>
        </p:nvSpPr>
        <p:spPr bwMode="auto">
          <a:xfrm>
            <a:off x="1619250" y="3716338"/>
            <a:ext cx="55054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/>
              <a:t>             </a:t>
            </a:r>
            <a:r>
              <a:rPr lang="ru-RU" altLang="ru-RU" sz="2000">
                <a:cs typeface="Times New Roman" pitchFamily="18" charset="0"/>
              </a:rPr>
              <a:t>Результаты </a:t>
            </a:r>
            <a:r>
              <a:rPr lang="ru-RU" altLang="ru-RU" sz="2000"/>
              <a:t>предметных олимпиад</a:t>
            </a:r>
            <a:endParaRPr lang="ru-RU" altLang="ru-RU" sz="1800"/>
          </a:p>
        </p:txBody>
      </p:sp>
      <p:graphicFrame>
        <p:nvGraphicFramePr>
          <p:cNvPr id="121940" name="Group 84"/>
          <p:cNvGraphicFramePr>
            <a:graphicFrameLocks noGrp="1"/>
          </p:cNvGraphicFramePr>
          <p:nvPr>
            <p:ph/>
          </p:nvPr>
        </p:nvGraphicFramePr>
        <p:xfrm>
          <a:off x="611188" y="4292600"/>
          <a:ext cx="8229600" cy="1452564"/>
        </p:xfrm>
        <a:graphic>
          <a:graphicData uri="http://schemas.openxmlformats.org/drawingml/2006/table">
            <a:tbl>
              <a:tblPr/>
              <a:tblGrid>
                <a:gridCol w="2057400"/>
                <a:gridCol w="2057400"/>
                <a:gridCol w="2057400"/>
                <a:gridCol w="2057400"/>
              </a:tblGrid>
              <a:tr h="350915">
                <a:tc>
                  <a:txBody>
                    <a:bodyPr/>
                    <a:lstStyle>
                      <a:lvl1pPr>
                        <a:buClr>
                          <a:schemeClr val="hlink"/>
                        </a:buClr>
                        <a:buSzPct val="65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buClr>
                          <a:schemeClr val="folHlink"/>
                        </a:buClr>
                        <a:buSzPct val="6500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buClr>
                          <a:schemeClr val="hlink"/>
                        </a:buClr>
                        <a:buSzPct val="65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buClr>
                          <a:schemeClr val="fol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buClr>
                          <a:schemeClr val="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30" marB="4573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buClr>
                          <a:schemeClr val="hlink"/>
                        </a:buClr>
                        <a:buSzPct val="65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buClr>
                          <a:schemeClr val="folHlink"/>
                        </a:buClr>
                        <a:buSzPct val="6500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buClr>
                          <a:schemeClr val="hlink"/>
                        </a:buClr>
                        <a:buSzPct val="65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buClr>
                          <a:schemeClr val="fol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buClr>
                          <a:schemeClr val="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Муниципальный этап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buClr>
                          <a:schemeClr val="hlink"/>
                        </a:buClr>
                        <a:buSzPct val="65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buClr>
                          <a:schemeClr val="folHlink"/>
                        </a:buClr>
                        <a:buSzPct val="6500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buClr>
                          <a:schemeClr val="hlink"/>
                        </a:buClr>
                        <a:buSzPct val="65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buClr>
                          <a:schemeClr val="fol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buClr>
                          <a:schemeClr val="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Региональный этап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buClr>
                          <a:schemeClr val="hlink"/>
                        </a:buClr>
                        <a:buSzPct val="65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buClr>
                          <a:schemeClr val="folHlink"/>
                        </a:buClr>
                        <a:buSzPct val="6500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buClr>
                          <a:schemeClr val="hlink"/>
                        </a:buClr>
                        <a:buSzPct val="65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buClr>
                          <a:schemeClr val="fol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buClr>
                          <a:schemeClr val="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Всероссийский этап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969">
                <a:tc>
                  <a:txBody>
                    <a:bodyPr/>
                    <a:lstStyle>
                      <a:lvl1pPr>
                        <a:buClr>
                          <a:schemeClr val="hlink"/>
                        </a:buClr>
                        <a:buSzPct val="65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buClr>
                          <a:schemeClr val="folHlink"/>
                        </a:buClr>
                        <a:buSzPct val="6500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buClr>
                          <a:schemeClr val="hlink"/>
                        </a:buClr>
                        <a:buSzPct val="65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buClr>
                          <a:schemeClr val="fol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buClr>
                          <a:schemeClr val="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Призеры </a:t>
                      </a:r>
                    </a:p>
                  </a:txBody>
                  <a:tcPr marT="45730" marB="4573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buClr>
                          <a:schemeClr val="hlink"/>
                        </a:buClr>
                        <a:buSzPct val="65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buClr>
                          <a:schemeClr val="folHlink"/>
                        </a:buClr>
                        <a:buSzPct val="6500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buClr>
                          <a:schemeClr val="hlink"/>
                        </a:buClr>
                        <a:buSzPct val="65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buClr>
                          <a:schemeClr val="fol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buClr>
                          <a:schemeClr val="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6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buClr>
                          <a:schemeClr val="hlink"/>
                        </a:buClr>
                        <a:buSzPct val="65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buClr>
                          <a:schemeClr val="folHlink"/>
                        </a:buClr>
                        <a:buSzPct val="6500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buClr>
                          <a:schemeClr val="hlink"/>
                        </a:buClr>
                        <a:buSzPct val="65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buClr>
                          <a:schemeClr val="fol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buClr>
                          <a:schemeClr val="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buClr>
                          <a:schemeClr val="hlink"/>
                        </a:buClr>
                        <a:buSzPct val="65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buClr>
                          <a:schemeClr val="folHlink"/>
                        </a:buClr>
                        <a:buSzPct val="6500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buClr>
                          <a:schemeClr val="hlink"/>
                        </a:buClr>
                        <a:buSzPct val="65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buClr>
                          <a:schemeClr val="fol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buClr>
                          <a:schemeClr val="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1680">
                <a:tc>
                  <a:txBody>
                    <a:bodyPr/>
                    <a:lstStyle>
                      <a:lvl1pPr>
                        <a:buClr>
                          <a:schemeClr val="hlink"/>
                        </a:buClr>
                        <a:buSzPct val="65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buClr>
                          <a:schemeClr val="folHlink"/>
                        </a:buClr>
                        <a:buSzPct val="6500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buClr>
                          <a:schemeClr val="hlink"/>
                        </a:buClr>
                        <a:buSzPct val="65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buClr>
                          <a:schemeClr val="fol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buClr>
                          <a:schemeClr val="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Победители </a:t>
                      </a:r>
                    </a:p>
                  </a:txBody>
                  <a:tcPr marT="45730" marB="4573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buClr>
                          <a:schemeClr val="hlink"/>
                        </a:buClr>
                        <a:buSzPct val="65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buClr>
                          <a:schemeClr val="folHlink"/>
                        </a:buClr>
                        <a:buSzPct val="6500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buClr>
                          <a:schemeClr val="hlink"/>
                        </a:buClr>
                        <a:buSzPct val="65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buClr>
                          <a:schemeClr val="fol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buClr>
                          <a:schemeClr val="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3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buClr>
                          <a:schemeClr val="hlink"/>
                        </a:buClr>
                        <a:buSzPct val="65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buClr>
                          <a:schemeClr val="folHlink"/>
                        </a:buClr>
                        <a:buSzPct val="6500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buClr>
                          <a:schemeClr val="hlink"/>
                        </a:buClr>
                        <a:buSzPct val="65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buClr>
                          <a:schemeClr val="fol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buClr>
                          <a:schemeClr val="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buClr>
                          <a:schemeClr val="hlink"/>
                        </a:buClr>
                        <a:buSzPct val="65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buClr>
                          <a:schemeClr val="folHlink"/>
                        </a:buClr>
                        <a:buSzPct val="6500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buClr>
                          <a:schemeClr val="hlink"/>
                        </a:buClr>
                        <a:buSzPct val="65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buClr>
                          <a:schemeClr val="fol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buClr>
                          <a:schemeClr val="hlink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44450"/>
            <a:ext cx="8229600" cy="6408738"/>
          </a:xfrm>
        </p:spPr>
        <p:txBody>
          <a:bodyPr/>
          <a:lstStyle/>
          <a:p>
            <a:pPr marL="0" indent="0" algn="ctr">
              <a:buFont typeface="Wingdings" pitchFamily="2" charset="2"/>
              <a:buNone/>
              <a:defRPr/>
            </a:pPr>
            <a:r>
              <a:rPr lang="ru-RU" sz="2400" dirty="0" smtClean="0">
                <a:solidFill>
                  <a:srgbClr val="FF0000"/>
                </a:solidFill>
              </a:rPr>
              <a:t>Участие в конкурсах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Всероссийские: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1)«Моя страна –моя Россия»- 2 призера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«Дети рисуют Победу»- 5 призовых мест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Республиканские: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50 инновационных идей для РТ, «Перспектива»-2,3 места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Ребенок в мире прав- 1 место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Юношеские чтения имени К.Насыйри-3 место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 70-летие Победы- 7 призовых мест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5)Фестиваль детского технического творчества- 6 сертификатов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6) «Детство без границ»- 3 победителя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7) «Созвездие»- 2 место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Районные: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000" dirty="0" smtClean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1)НПК «Живи и помни корни свои»- 1 место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000" dirty="0" smtClean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2)Исторический </a:t>
            </a:r>
            <a:r>
              <a:rPr lang="ru-RU" sz="2000" dirty="0" err="1" smtClean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квест</a:t>
            </a:r>
            <a:r>
              <a:rPr lang="ru-RU" sz="2000" dirty="0" smtClean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- 1 место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000" dirty="0" smtClean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«Зарница»-1 место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000" dirty="0" smtClean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«Замечательный вожатый»-2 место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000" dirty="0" smtClean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Различные НПК- 6 призовых мест</a:t>
            </a:r>
          </a:p>
          <a:p>
            <a:pPr marL="0" indent="0">
              <a:buFont typeface="Wingdings" pitchFamily="2" charset="2"/>
              <a:buNone/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28596" y="214290"/>
            <a:ext cx="8229600" cy="1119174"/>
          </a:xfrm>
        </p:spPr>
        <p:txBody>
          <a:bodyPr/>
          <a:lstStyle/>
          <a:p>
            <a:pPr algn="ctr"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Рейтинг школ </a:t>
            </a:r>
            <a:r>
              <a:rPr lang="ru-RU" sz="2800" dirty="0" err="1" smtClean="0">
                <a:solidFill>
                  <a:srgbClr val="FF0000"/>
                </a:solidFill>
              </a:rPr>
              <a:t>Верхнеуслонского</a:t>
            </a:r>
            <a:r>
              <a:rPr lang="ru-RU" sz="2800" dirty="0" smtClean="0">
                <a:solidFill>
                  <a:srgbClr val="FF0000"/>
                </a:solidFill>
              </a:rPr>
              <a:t> муниципального района за 2014-2015 </a:t>
            </a:r>
            <a:r>
              <a:rPr lang="ru-RU" sz="2800" dirty="0" err="1" smtClean="0">
                <a:solidFill>
                  <a:srgbClr val="FF0000"/>
                </a:solidFill>
              </a:rPr>
              <a:t>уч.г</a:t>
            </a:r>
            <a:r>
              <a:rPr lang="ru-RU" sz="2800" dirty="0" smtClean="0">
                <a:solidFill>
                  <a:srgbClr val="FF0000"/>
                </a:solidFill>
              </a:rPr>
              <a:t>.(из сайта МО и Н РТ)</a:t>
            </a:r>
          </a:p>
          <a:p>
            <a:pPr algn="ctr">
              <a:buNone/>
            </a:pPr>
            <a:endParaRPr lang="ru-RU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571612"/>
            <a:ext cx="8215370" cy="4962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2">
      <a:dk1>
        <a:srgbClr val="39302A"/>
      </a:dk1>
      <a:lt1>
        <a:srgbClr val="39302A"/>
      </a:lt1>
      <a:dk2>
        <a:srgbClr val="39302A"/>
      </a:dk2>
      <a:lt2>
        <a:srgbClr val="E5DEDB"/>
      </a:lt2>
      <a:accent1>
        <a:srgbClr val="FFDF6A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Другая 2">
      <a:majorFont>
        <a:latin typeface="Monotype Corsiva"/>
        <a:ea typeface=""/>
        <a:cs typeface=""/>
      </a:majorFont>
      <a:minorFont>
        <a:latin typeface="Monotype Corsiva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346</TotalTime>
  <Words>601</Words>
  <Application>Microsoft Office PowerPoint</Application>
  <PresentationFormat>Экран (4:3)</PresentationFormat>
  <Paragraphs>131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Слайд 1</vt:lpstr>
      <vt:lpstr>Слайд 2</vt:lpstr>
      <vt:lpstr>Партнеры школы:</vt:lpstr>
      <vt:lpstr>Слайд 4</vt:lpstr>
      <vt:lpstr>Слайд 5</vt:lpstr>
      <vt:lpstr>Учебные достижения учащихся школы</vt:lpstr>
      <vt:lpstr>Слайд 7</vt:lpstr>
      <vt:lpstr>Слайд 8</vt:lpstr>
      <vt:lpstr>Слайд 9</vt:lpstr>
      <vt:lpstr>Слайд 10</vt:lpstr>
      <vt:lpstr>      О работе центра начальной профессиональной подготовки  в МБОУ «Матюшинская СОШ»</vt:lpstr>
      <vt:lpstr>Рекультивация школьной земли  (33 га)</vt:lpstr>
      <vt:lpstr>На основании распоряжения руководителя Исполнительного комитета Верхнеуслонского муниципального района №218 от 27.10.2014 года на базе МБОУ «Матюшинская СОШ» 3 ноября 2014 года открыты курсы начального профессионального обучения по профессии тракторист. Количество курсантов: 44 человека– учащиеся 9-10 классов школ Верхнеуслонского района. Руководитель курсов: И.А. Шарафеев. Преподаватели: И.А.Гадельшин, А.В.Токарев, И.И.Шарафеев. Производственную практику курсанты проходят на сельскохозяйственных предприятиях района. </vt:lpstr>
      <vt:lpstr>Слайд 14</vt:lpstr>
      <vt:lpstr>Материально- техническое оснащение и программно-методическое обеспечение центра НПП</vt:lpstr>
      <vt:lpstr>Трактородром</vt:lpstr>
      <vt:lpstr>Трактородром в будущем</vt:lpstr>
      <vt:lpstr>Питание и проживание</vt:lpstr>
      <vt:lpstr>Учебный процесс</vt:lpstr>
      <vt:lpstr>Слайд 20</vt:lpstr>
      <vt:lpstr>Слайд 21</vt:lpstr>
      <vt:lpstr>  Производственная практика курсантов  на базе </vt:lpstr>
      <vt:lpstr>Слайд 23</vt:lpstr>
      <vt:lpstr>В центре внимания руководства  1.Президент Республики Татарстан Р.Н. Миннеханов благодарит курсанта  за добросовестный труд  на уборке урожая-2017  2. Глава Верхнеуслонского муниципального района  М.Г. Зиатдинов  беседует с курсантами  центра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Инна</dc:creator>
  <cp:lastModifiedBy>test</cp:lastModifiedBy>
  <cp:revision>45</cp:revision>
  <dcterms:created xsi:type="dcterms:W3CDTF">2014-09-24T12:50:46Z</dcterms:created>
  <dcterms:modified xsi:type="dcterms:W3CDTF">2017-03-27T07:32:36Z</dcterms:modified>
</cp:coreProperties>
</file>